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2" r:id="rId3"/>
    <p:sldId id="263" r:id="rId4"/>
    <p:sldId id="269" r:id="rId5"/>
    <p:sldId id="273" r:id="rId6"/>
    <p:sldId id="274" r:id="rId7"/>
    <p:sldId id="265"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248" autoAdjust="0"/>
    <p:restoredTop sz="94660"/>
  </p:normalViewPr>
  <p:slideViewPr>
    <p:cSldViewPr>
      <p:cViewPr varScale="1">
        <p:scale>
          <a:sx n="88" d="100"/>
          <a:sy n="88" d="100"/>
        </p:scale>
        <p:origin x="-1026" y="-16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3FE6BDBD-27A6-48A4-8691-DAEBC1E08CC1}" type="datetimeFigureOut">
              <a:rPr lang="en-US" smtClean="0"/>
              <a:pPr/>
              <a:t>4/9/2009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8536F86-8560-4E18-9BB6-870370A508FA}"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FE6BDBD-27A6-48A4-8691-DAEBC1E08CC1}" type="datetimeFigureOut">
              <a:rPr lang="en-US" smtClean="0"/>
              <a:pPr/>
              <a:t>4/9/2009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8536F86-8560-4E18-9BB6-870370A508FA}"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FE6BDBD-27A6-48A4-8691-DAEBC1E08CC1}" type="datetimeFigureOut">
              <a:rPr lang="en-US" smtClean="0"/>
              <a:pPr/>
              <a:t>4/9/2009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8536F86-8560-4E18-9BB6-870370A508FA}"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FE6BDBD-27A6-48A4-8691-DAEBC1E08CC1}" type="datetimeFigureOut">
              <a:rPr lang="en-US" smtClean="0"/>
              <a:pPr/>
              <a:t>4/9/2009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8536F86-8560-4E18-9BB6-870370A508FA}"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E6BDBD-27A6-48A4-8691-DAEBC1E08CC1}" type="datetimeFigureOut">
              <a:rPr lang="en-US" smtClean="0"/>
              <a:pPr/>
              <a:t>4/9/2009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8536F86-8560-4E18-9BB6-870370A508FA}"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3FE6BDBD-27A6-48A4-8691-DAEBC1E08CC1}" type="datetimeFigureOut">
              <a:rPr lang="en-US" smtClean="0"/>
              <a:pPr/>
              <a:t>4/9/2009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8536F86-8560-4E18-9BB6-870370A508FA}"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3FE6BDBD-27A6-48A4-8691-DAEBC1E08CC1}" type="datetimeFigureOut">
              <a:rPr lang="en-US" smtClean="0"/>
              <a:pPr/>
              <a:t>4/9/2009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E8536F86-8560-4E18-9BB6-870370A508FA}"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3FE6BDBD-27A6-48A4-8691-DAEBC1E08CC1}" type="datetimeFigureOut">
              <a:rPr lang="en-US" smtClean="0"/>
              <a:pPr/>
              <a:t>4/9/2009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E8536F86-8560-4E18-9BB6-870370A508FA}"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E6BDBD-27A6-48A4-8691-DAEBC1E08CC1}" type="datetimeFigureOut">
              <a:rPr lang="en-US" smtClean="0"/>
              <a:pPr/>
              <a:t>4/9/2009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E8536F86-8560-4E18-9BB6-870370A508FA}"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E6BDBD-27A6-48A4-8691-DAEBC1E08CC1}" type="datetimeFigureOut">
              <a:rPr lang="en-US" smtClean="0"/>
              <a:pPr/>
              <a:t>4/9/2009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8536F86-8560-4E18-9BB6-870370A508FA}"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E6BDBD-27A6-48A4-8691-DAEBC1E08CC1}" type="datetimeFigureOut">
              <a:rPr lang="en-US" smtClean="0"/>
              <a:pPr/>
              <a:t>4/9/2009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8536F86-8560-4E18-9BB6-870370A508FA}"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E6BDBD-27A6-48A4-8691-DAEBC1E08CC1}" type="datetimeFigureOut">
              <a:rPr lang="en-US" smtClean="0"/>
              <a:pPr/>
              <a:t>4/9/2009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536F86-8560-4E18-9BB6-870370A508FA}"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1.png"/><Relationship Id="rId7" Type="http://schemas.openxmlformats.org/officeDocument/2006/relationships/image" Target="../media/image4.jpeg"/><Relationship Id="rId2" Type="http://schemas.openxmlformats.org/officeDocument/2006/relationships/hyperlink" Target="http://en.wikipedia.org/wiki/File:Murray_river_(Australia)_map-Eng.svg" TargetMode="Externa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hyperlink" Target="http://upload.wikimedia.org/wikipedia/commons/7/7a/Murray_river_australia.jpg"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en.wikipedia.org/wiki/Dredgin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downtheroad.org/Australia/imagesb/DSC06104.JPG" TargetMode="External"/><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600" b="1" dirty="0" smtClean="0">
                <a:solidFill>
                  <a:srgbClr val="FF0000"/>
                </a:solidFill>
              </a:rPr>
              <a:t>River Research </a:t>
            </a:r>
            <a:r>
              <a:rPr lang="en-AU" sz="3600" b="1" dirty="0" smtClean="0">
                <a:solidFill>
                  <a:srgbClr val="221AC4"/>
                </a:solidFill>
              </a:rPr>
              <a:t/>
            </a:r>
            <a:br>
              <a:rPr lang="en-AU" sz="3600" b="1" dirty="0" smtClean="0">
                <a:solidFill>
                  <a:srgbClr val="221AC4"/>
                </a:solidFill>
              </a:rPr>
            </a:br>
            <a:r>
              <a:rPr lang="en-AU" b="1" i="1" dirty="0" smtClean="0">
                <a:solidFill>
                  <a:srgbClr val="221AC4"/>
                </a:solidFill>
              </a:rPr>
              <a:t>SUSTAINABILITY</a:t>
            </a:r>
            <a:r>
              <a:rPr lang="en-AU" sz="3600" b="1" i="1" dirty="0" smtClean="0">
                <a:solidFill>
                  <a:srgbClr val="221AC4"/>
                </a:solidFill>
              </a:rPr>
              <a:t/>
            </a:r>
            <a:br>
              <a:rPr lang="en-AU" sz="3600" b="1" i="1" dirty="0" smtClean="0">
                <a:solidFill>
                  <a:srgbClr val="221AC4"/>
                </a:solidFill>
              </a:rPr>
            </a:br>
            <a:r>
              <a:rPr lang="en-AU" sz="3600" b="1" dirty="0" smtClean="0">
                <a:solidFill>
                  <a:srgbClr val="FF0000"/>
                </a:solidFill>
              </a:rPr>
              <a:t>MURRAY RIVER</a:t>
            </a:r>
            <a:endParaRPr lang="en-AU" sz="3600" b="1" dirty="0">
              <a:solidFill>
                <a:srgbClr val="FF0000"/>
              </a:solidFill>
            </a:endParaRPr>
          </a:p>
        </p:txBody>
      </p:sp>
      <p:sp>
        <p:nvSpPr>
          <p:cNvPr id="3" name="Content Placeholder 2"/>
          <p:cNvSpPr>
            <a:spLocks noGrp="1"/>
          </p:cNvSpPr>
          <p:nvPr>
            <p:ph idx="1"/>
          </p:nvPr>
        </p:nvSpPr>
        <p:spPr>
          <a:xfrm>
            <a:off x="457200" y="2000240"/>
            <a:ext cx="8229600" cy="4643470"/>
          </a:xfrm>
        </p:spPr>
        <p:txBody>
          <a:bodyPr>
            <a:normAutofit fontScale="70000" lnSpcReduction="20000"/>
          </a:bodyPr>
          <a:lstStyle/>
          <a:p>
            <a:pPr>
              <a:buNone/>
            </a:pPr>
            <a:r>
              <a:rPr lang="en-AU" b="1" dirty="0" smtClean="0"/>
              <a:t>	Rivers are the blood vessels that must be sustained if the healthy flow is to continue.</a:t>
            </a:r>
          </a:p>
          <a:p>
            <a:pPr>
              <a:buNone/>
            </a:pPr>
            <a:endParaRPr lang="en-AU" b="1" dirty="0" smtClean="0"/>
          </a:p>
          <a:p>
            <a:r>
              <a:rPr lang="en-AU" dirty="0" smtClean="0"/>
              <a:t>What does </a:t>
            </a:r>
            <a:r>
              <a:rPr lang="en-AU" b="1" i="1" dirty="0" smtClean="0"/>
              <a:t>sustainability</a:t>
            </a:r>
            <a:r>
              <a:rPr lang="en-AU" dirty="0" smtClean="0"/>
              <a:t> mean?</a:t>
            </a:r>
          </a:p>
          <a:p>
            <a:pPr>
              <a:buNone/>
            </a:pPr>
            <a:endParaRPr lang="en-AU" dirty="0" smtClean="0"/>
          </a:p>
          <a:p>
            <a:pPr>
              <a:buNone/>
            </a:pPr>
            <a:r>
              <a:rPr lang="en-AU" dirty="0" smtClean="0"/>
              <a:t>To maintain a process or state.  To use Earth’s resources (water, food and energy) at a rate which they can be replenished.  We can make up what we eat or drink at a greater rate than the rate it is used.   </a:t>
            </a:r>
          </a:p>
          <a:p>
            <a:pPr>
              <a:buNone/>
            </a:pPr>
            <a:endParaRPr lang="en-AU" dirty="0" smtClean="0"/>
          </a:p>
          <a:p>
            <a:pPr>
              <a:buNone/>
            </a:pPr>
            <a:r>
              <a:rPr lang="en-AU" b="1" i="1" dirty="0" smtClean="0"/>
              <a:t>Sustainability</a:t>
            </a:r>
            <a:r>
              <a:rPr lang="en-AU" dirty="0" smtClean="0"/>
              <a:t> means living a life of dignity in harmony with nature.  </a:t>
            </a:r>
            <a:r>
              <a:rPr lang="en-AU" b="1" i="1" dirty="0" smtClean="0"/>
              <a:t>Sustainability</a:t>
            </a:r>
            <a:r>
              <a:rPr lang="en-AU" dirty="0" smtClean="0"/>
              <a:t> means renewing resources at a rate equal to or greater than the rate at which they are consumed.  </a:t>
            </a:r>
            <a:r>
              <a:rPr lang="en-AU" b="1" i="1" dirty="0" smtClean="0"/>
              <a:t>Sustainability</a:t>
            </a:r>
            <a:r>
              <a:rPr lang="en-AU" i="1" dirty="0" smtClean="0"/>
              <a:t> </a:t>
            </a:r>
            <a:r>
              <a:rPr lang="en-AU" dirty="0" smtClean="0"/>
              <a:t>means living within the resources of the planet without damaging the environment now or in the future.</a:t>
            </a:r>
          </a:p>
          <a:p>
            <a:pPr>
              <a:buNone/>
            </a:pPr>
            <a:endParaRPr lang="en-AU"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normAutofit fontScale="92500" lnSpcReduction="10000"/>
          </a:bodyPr>
          <a:lstStyle/>
          <a:p>
            <a:r>
              <a:rPr lang="en-AU" b="1" dirty="0" smtClean="0"/>
              <a:t>How does this relate to the river system?</a:t>
            </a:r>
          </a:p>
          <a:p>
            <a:pPr>
              <a:buNone/>
            </a:pPr>
            <a:endParaRPr lang="en-AU" b="1" dirty="0" smtClean="0"/>
          </a:p>
          <a:p>
            <a:pPr>
              <a:buNone/>
            </a:pPr>
            <a:r>
              <a:rPr lang="en-AU" dirty="0" smtClean="0"/>
              <a:t>We need to make sure that we look after our rivers and the environment.  In the last 200 years, our rivers have been affected by many things such as pollution, chemicals, waste, water flow, global warming, human settlement and construction. </a:t>
            </a:r>
          </a:p>
          <a:p>
            <a:pPr>
              <a:buNone/>
            </a:pPr>
            <a:endParaRPr lang="en-AU" dirty="0" smtClean="0"/>
          </a:p>
          <a:p>
            <a:pPr>
              <a:buNone/>
            </a:pPr>
            <a:r>
              <a:rPr lang="en-AU" dirty="0" smtClean="0"/>
              <a:t>Humans are using water faster than the water is being replenished.  This is why </a:t>
            </a:r>
            <a:r>
              <a:rPr lang="en-AU" b="1" i="1" dirty="0" smtClean="0"/>
              <a:t>sustainability</a:t>
            </a:r>
            <a:r>
              <a:rPr lang="en-AU" dirty="0" smtClean="0"/>
              <a:t> is important.</a:t>
            </a:r>
          </a:p>
          <a:p>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2051" name="Picture 3" descr="http://en.wikipedia.org/skins-1.5/common/images/magnify-clip.png">
            <a:hlinkClick r:id="rId2" tooltip="Enlarge"/>
          </p:cNvPr>
          <p:cNvPicPr>
            <a:picLocks noChangeAspect="1" noChangeArrowheads="1"/>
          </p:cNvPicPr>
          <p:nvPr/>
        </p:nvPicPr>
        <p:blipFill>
          <a:blip r:embed="rId3"/>
          <a:srcRect/>
          <a:stretch>
            <a:fillRect/>
          </a:stretch>
        </p:blipFill>
        <p:spPr bwMode="auto">
          <a:xfrm>
            <a:off x="155575" y="968375"/>
            <a:ext cx="142875" cy="104775"/>
          </a:xfrm>
          <a:prstGeom prst="rect">
            <a:avLst/>
          </a:prstGeom>
          <a:noFill/>
        </p:spPr>
      </p:pic>
      <p:pic>
        <p:nvPicPr>
          <p:cNvPr id="2053" name="Picture 5" descr="File:Murray river australia.jpg">
            <a:hlinkClick r:id="rId4"/>
          </p:cNvPr>
          <p:cNvPicPr>
            <a:picLocks noChangeAspect="1" noChangeArrowheads="1"/>
          </p:cNvPicPr>
          <p:nvPr/>
        </p:nvPicPr>
        <p:blipFill>
          <a:blip r:embed="rId5"/>
          <a:srcRect/>
          <a:stretch>
            <a:fillRect/>
          </a:stretch>
        </p:blipFill>
        <p:spPr bwMode="auto">
          <a:xfrm>
            <a:off x="357158" y="3429000"/>
            <a:ext cx="4286280" cy="3214686"/>
          </a:xfrm>
          <a:prstGeom prst="rect">
            <a:avLst/>
          </a:prstGeom>
          <a:noFill/>
        </p:spPr>
      </p:pic>
      <p:pic>
        <p:nvPicPr>
          <p:cNvPr id="2055" name="Picture 7" descr="http://www.rmwebed.com.au/geo_2008/pics/murray_river.jpg"/>
          <p:cNvPicPr>
            <a:picLocks noChangeAspect="1" noChangeArrowheads="1"/>
          </p:cNvPicPr>
          <p:nvPr/>
        </p:nvPicPr>
        <p:blipFill>
          <a:blip r:embed="rId6"/>
          <a:srcRect/>
          <a:stretch>
            <a:fillRect/>
          </a:stretch>
        </p:blipFill>
        <p:spPr bwMode="auto">
          <a:xfrm>
            <a:off x="428596" y="142852"/>
            <a:ext cx="4214842" cy="3116599"/>
          </a:xfrm>
          <a:prstGeom prst="rect">
            <a:avLst/>
          </a:prstGeom>
          <a:noFill/>
        </p:spPr>
      </p:pic>
      <p:pic>
        <p:nvPicPr>
          <p:cNvPr id="2057" name="Picture 9" descr="http://media-2.web.britannica.com/eb-media/99/9899-004-0DC64C91.jpg"/>
          <p:cNvPicPr>
            <a:picLocks noChangeAspect="1" noChangeArrowheads="1"/>
          </p:cNvPicPr>
          <p:nvPr/>
        </p:nvPicPr>
        <p:blipFill>
          <a:blip r:embed="rId7"/>
          <a:srcRect/>
          <a:stretch>
            <a:fillRect/>
          </a:stretch>
        </p:blipFill>
        <p:spPr bwMode="auto">
          <a:xfrm>
            <a:off x="4857752" y="3429000"/>
            <a:ext cx="4071966" cy="3214710"/>
          </a:xfrm>
          <a:prstGeom prst="rect">
            <a:avLst/>
          </a:prstGeom>
          <a:noFill/>
        </p:spPr>
      </p:pic>
      <p:pic>
        <p:nvPicPr>
          <p:cNvPr id="2059" name="Picture 11" descr="http://www.theage.com.au/ffximage/2005/09/28/29MURRAY_wideweb__430x223.jpg"/>
          <p:cNvPicPr>
            <a:picLocks noChangeAspect="1" noChangeArrowheads="1"/>
          </p:cNvPicPr>
          <p:nvPr/>
        </p:nvPicPr>
        <p:blipFill>
          <a:blip r:embed="rId8"/>
          <a:srcRect/>
          <a:stretch>
            <a:fillRect/>
          </a:stretch>
        </p:blipFill>
        <p:spPr bwMode="auto">
          <a:xfrm>
            <a:off x="4857752" y="142852"/>
            <a:ext cx="4095750" cy="3143272"/>
          </a:xfrm>
          <a:prstGeom prst="rect">
            <a:avLst/>
          </a:prstGeom>
          <a:noFill/>
        </p:spPr>
      </p:pic>
      <p:sp>
        <p:nvSpPr>
          <p:cNvPr id="12" name="TextBox 11"/>
          <p:cNvSpPr txBox="1"/>
          <p:nvPr/>
        </p:nvSpPr>
        <p:spPr>
          <a:xfrm>
            <a:off x="5000628" y="714356"/>
            <a:ext cx="1928826" cy="307777"/>
          </a:xfrm>
          <a:prstGeom prst="rect">
            <a:avLst/>
          </a:prstGeom>
          <a:noFill/>
        </p:spPr>
        <p:txBody>
          <a:bodyPr wrap="square" rtlCol="0">
            <a:spAutoFit/>
          </a:bodyPr>
          <a:lstStyle/>
          <a:p>
            <a:r>
              <a:rPr lang="en-AU" sz="1400" b="1" dirty="0" smtClean="0"/>
              <a:t>Mouth of Murray River</a:t>
            </a:r>
            <a:endParaRPr lang="en-AU" sz="1400" b="1" dirty="0"/>
          </a:p>
        </p:txBody>
      </p:sp>
      <p:cxnSp>
        <p:nvCxnSpPr>
          <p:cNvPr id="14" name="Straight Arrow Connector 13"/>
          <p:cNvCxnSpPr/>
          <p:nvPr/>
        </p:nvCxnSpPr>
        <p:spPr>
          <a:xfrm>
            <a:off x="5786446" y="1000108"/>
            <a:ext cx="1000132" cy="78581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42844" y="1071546"/>
          <a:ext cx="8858313" cy="5429288"/>
        </p:xfrm>
        <a:graphic>
          <a:graphicData uri="http://schemas.openxmlformats.org/drawingml/2006/table">
            <a:tbl>
              <a:tblPr firstRow="1" bandRow="1">
                <a:tableStyleId>{5C22544A-7EE6-4342-B048-85BDC9FD1C3A}</a:tableStyleId>
              </a:tblPr>
              <a:tblGrid>
                <a:gridCol w="2952771"/>
                <a:gridCol w="2952771"/>
                <a:gridCol w="2952771"/>
              </a:tblGrid>
              <a:tr h="648614">
                <a:tc>
                  <a:txBody>
                    <a:bodyPr/>
                    <a:lstStyle/>
                    <a:p>
                      <a:r>
                        <a:rPr lang="en-AU" dirty="0" smtClean="0"/>
                        <a:t>Current Situation</a:t>
                      </a:r>
                      <a:endParaRPr lang="en-AU" dirty="0"/>
                    </a:p>
                  </a:txBody>
                  <a:tcPr/>
                </a:tc>
                <a:tc>
                  <a:txBody>
                    <a:bodyPr/>
                    <a:lstStyle/>
                    <a:p>
                      <a:r>
                        <a:rPr lang="en-AU" dirty="0" smtClean="0"/>
                        <a:t>Desired Outcome</a:t>
                      </a:r>
                      <a:endParaRPr lang="en-AU" dirty="0"/>
                    </a:p>
                  </a:txBody>
                  <a:tcPr/>
                </a:tc>
                <a:tc>
                  <a:txBody>
                    <a:bodyPr/>
                    <a:lstStyle/>
                    <a:p>
                      <a:r>
                        <a:rPr lang="en-AU" dirty="0" smtClean="0"/>
                        <a:t>Proposed Action</a:t>
                      </a:r>
                      <a:r>
                        <a:rPr lang="en-AU" baseline="0" dirty="0" smtClean="0"/>
                        <a:t> and Guidelines</a:t>
                      </a:r>
                      <a:endParaRPr lang="en-AU" dirty="0"/>
                    </a:p>
                  </a:txBody>
                  <a:tcPr/>
                </a:tc>
              </a:tr>
              <a:tr h="4780674">
                <a:tc>
                  <a:txBody>
                    <a:bodyPr/>
                    <a:lstStyle/>
                    <a:p>
                      <a:r>
                        <a:rPr lang="en-AU" b="1" dirty="0" smtClean="0"/>
                        <a:t>Salt Levels (Salinity) of</a:t>
                      </a:r>
                      <a:r>
                        <a:rPr lang="en-AU" b="1" baseline="0" dirty="0" smtClean="0"/>
                        <a:t> the Murray River</a:t>
                      </a:r>
                    </a:p>
                    <a:p>
                      <a:pPr>
                        <a:buFont typeface="Arial" pitchFamily="34" charset="0"/>
                        <a:buChar char="•"/>
                      </a:pPr>
                      <a:r>
                        <a:rPr lang="en-AU" baseline="0" dirty="0" smtClean="0"/>
                        <a:t> The amount of salt in the Murray River is 3 times higher than normal sea or </a:t>
                      </a:r>
                      <a:r>
                        <a:rPr lang="en-AU" baseline="0" smtClean="0"/>
                        <a:t>ocean water.</a:t>
                      </a:r>
                      <a:endParaRPr lang="en-AU" dirty="0"/>
                    </a:p>
                  </a:txBody>
                  <a:tcPr/>
                </a:tc>
                <a:tc>
                  <a:txBody>
                    <a:bodyPr/>
                    <a:lstStyle/>
                    <a:p>
                      <a:pPr>
                        <a:buFont typeface="Arial" pitchFamily="34" charset="0"/>
                        <a:buChar char="•"/>
                      </a:pPr>
                      <a:r>
                        <a:rPr lang="en-AU" smtClean="0"/>
                        <a:t> To have more freshwater flow through the Murray</a:t>
                      </a:r>
                      <a:r>
                        <a:rPr lang="en-AU" baseline="0" smtClean="0"/>
                        <a:t> River </a:t>
                      </a:r>
                    </a:p>
                    <a:p>
                      <a:pPr>
                        <a:buFont typeface="Arial" pitchFamily="34" charset="0"/>
                        <a:buNone/>
                      </a:pPr>
                      <a:endParaRPr lang="en-AU" baseline="0" smtClean="0"/>
                    </a:p>
                    <a:p>
                      <a:pPr>
                        <a:buFont typeface="Arial" pitchFamily="34" charset="0"/>
                        <a:buChar char="•"/>
                      </a:pPr>
                      <a:r>
                        <a:rPr lang="en-AU" baseline="0" smtClean="0"/>
                        <a:t> Plants along the Murray River to regrow and survive</a:t>
                      </a:r>
                    </a:p>
                    <a:p>
                      <a:pPr>
                        <a:buFont typeface="Arial" pitchFamily="34" charset="0"/>
                        <a:buNone/>
                      </a:pPr>
                      <a:endParaRPr lang="en-AU" baseline="0" smtClean="0"/>
                    </a:p>
                    <a:p>
                      <a:pPr>
                        <a:buFont typeface="Arial" pitchFamily="34" charset="0"/>
                        <a:buChar char="•"/>
                      </a:pPr>
                      <a:r>
                        <a:rPr lang="en-AU" baseline="0" smtClean="0"/>
                        <a:t> Birds and Fish along the Murray river to survive</a:t>
                      </a:r>
                    </a:p>
                    <a:p>
                      <a:pPr>
                        <a:buFont typeface="Arial" pitchFamily="34" charset="0"/>
                        <a:buNone/>
                      </a:pPr>
                      <a:endParaRPr lang="en-AU" baseline="0" smtClean="0"/>
                    </a:p>
                    <a:p>
                      <a:pPr>
                        <a:buFont typeface="Arial" pitchFamily="34" charset="0"/>
                        <a:buChar char="•"/>
                      </a:pPr>
                      <a:r>
                        <a:rPr lang="en-AU" baseline="0" smtClean="0"/>
                        <a:t> More water to be available in dams for people then to use for drinking, washing and even watering fruit and vegetables</a:t>
                      </a:r>
                    </a:p>
                    <a:p>
                      <a:pPr>
                        <a:buFont typeface="Arial" pitchFamily="34" charset="0"/>
                        <a:buChar char="•"/>
                      </a:pP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The Murray Mouth is the point at which the Murray River empties into the sea. Since 1993, </a:t>
                      </a:r>
                      <a:r>
                        <a:rPr lang="en-AU" dirty="0" smtClean="0">
                          <a:hlinkClick r:id="rId2" action="ppaction://hlinkfile" tooltip="Dredging"/>
                        </a:rPr>
                        <a:t>dredging</a:t>
                      </a:r>
                      <a:r>
                        <a:rPr lang="en-AU" dirty="0" smtClean="0"/>
                        <a:t> machines have moved sand.  </a:t>
                      </a: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This has helped maintain water flow from the sea into the</a:t>
                      </a:r>
                      <a:r>
                        <a:rPr lang="en-AU" baseline="0" dirty="0" smtClean="0"/>
                        <a:t> l</a:t>
                      </a:r>
                      <a:r>
                        <a:rPr lang="en-AU" dirty="0" smtClean="0"/>
                        <a:t>agoon system. Without the 24 hour dredging, the Mouth would silt up and close, cutting the supply of fresh sea-water into the river  which would then warm up, stagnate and die.</a:t>
                      </a:r>
                    </a:p>
                    <a:p>
                      <a:endParaRPr lang="en-AU" dirty="0"/>
                    </a:p>
                  </a:txBody>
                  <a:tcPr/>
                </a:tc>
              </a:tr>
            </a:tbl>
          </a:graphicData>
        </a:graphic>
      </p:graphicFrame>
      <p:sp>
        <p:nvSpPr>
          <p:cNvPr id="5" name="TextBox 4"/>
          <p:cNvSpPr txBox="1"/>
          <p:nvPr/>
        </p:nvSpPr>
        <p:spPr>
          <a:xfrm>
            <a:off x="1000100" y="214290"/>
            <a:ext cx="7500990" cy="646331"/>
          </a:xfrm>
          <a:prstGeom prst="rect">
            <a:avLst/>
          </a:prstGeom>
          <a:noFill/>
        </p:spPr>
        <p:txBody>
          <a:bodyPr wrap="square" rtlCol="0">
            <a:spAutoFit/>
          </a:bodyPr>
          <a:lstStyle/>
          <a:p>
            <a:r>
              <a:rPr lang="en-AU" sz="3600" b="1" dirty="0" smtClean="0"/>
              <a:t>River Maintenance Management Plan</a:t>
            </a:r>
            <a:endParaRPr lang="en-AU" sz="36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42844" y="642919"/>
          <a:ext cx="8858313" cy="3902064"/>
        </p:xfrm>
        <a:graphic>
          <a:graphicData uri="http://schemas.openxmlformats.org/drawingml/2006/table">
            <a:tbl>
              <a:tblPr firstRow="1" bandRow="1">
                <a:tableStyleId>{5C22544A-7EE6-4342-B048-85BDC9FD1C3A}</a:tableStyleId>
              </a:tblPr>
              <a:tblGrid>
                <a:gridCol w="2952771"/>
                <a:gridCol w="2952771"/>
                <a:gridCol w="2952771"/>
              </a:tblGrid>
              <a:tr h="595667">
                <a:tc>
                  <a:txBody>
                    <a:bodyPr/>
                    <a:lstStyle/>
                    <a:p>
                      <a:r>
                        <a:rPr lang="en-AU" dirty="0" smtClean="0"/>
                        <a:t>Current Situation</a:t>
                      </a:r>
                      <a:endParaRPr lang="en-AU" dirty="0"/>
                    </a:p>
                  </a:txBody>
                  <a:tcPr/>
                </a:tc>
                <a:tc>
                  <a:txBody>
                    <a:bodyPr/>
                    <a:lstStyle/>
                    <a:p>
                      <a:r>
                        <a:rPr lang="en-AU" dirty="0" smtClean="0"/>
                        <a:t>Desired Outcome</a:t>
                      </a:r>
                      <a:endParaRPr lang="en-AU" dirty="0"/>
                    </a:p>
                  </a:txBody>
                  <a:tcPr/>
                </a:tc>
                <a:tc>
                  <a:txBody>
                    <a:bodyPr/>
                    <a:lstStyle/>
                    <a:p>
                      <a:r>
                        <a:rPr lang="en-AU" dirty="0" smtClean="0"/>
                        <a:t>Proposed Action</a:t>
                      </a:r>
                      <a:r>
                        <a:rPr lang="en-AU" baseline="0" dirty="0" smtClean="0"/>
                        <a:t> and Guidelines</a:t>
                      </a:r>
                      <a:endParaRPr lang="en-AU" dirty="0"/>
                    </a:p>
                  </a:txBody>
                  <a:tcPr/>
                </a:tc>
              </a:tr>
              <a:tr h="3261984">
                <a:tc>
                  <a:txBody>
                    <a:bodyPr/>
                    <a:lstStyle/>
                    <a:p>
                      <a:r>
                        <a:rPr lang="en-AU" b="1" dirty="0" smtClean="0"/>
                        <a:t>Drought and Low Water Levels</a:t>
                      </a:r>
                    </a:p>
                    <a:p>
                      <a:pPr>
                        <a:buFont typeface="Arial" pitchFamily="34" charset="0"/>
                        <a:buNone/>
                      </a:pPr>
                      <a:endParaRPr lang="en-AU" b="0" dirty="0"/>
                    </a:p>
                  </a:txBody>
                  <a:tcPr/>
                </a:tc>
                <a:tc>
                  <a:txBody>
                    <a:bodyPr/>
                    <a:lstStyle/>
                    <a:p>
                      <a:pPr>
                        <a:buFont typeface="Arial" pitchFamily="34" charset="0"/>
                        <a:buChar char="•"/>
                      </a:pPr>
                      <a:r>
                        <a:rPr lang="en-AU" dirty="0" smtClean="0"/>
                        <a:t> More freshwater to flow</a:t>
                      </a:r>
                      <a:r>
                        <a:rPr lang="en-AU" baseline="0" dirty="0" smtClean="0"/>
                        <a:t> through </a:t>
                      </a:r>
                    </a:p>
                    <a:p>
                      <a:pPr>
                        <a:buFont typeface="Arial" pitchFamily="34" charset="0"/>
                        <a:buChar char="•"/>
                      </a:pPr>
                      <a:endParaRPr lang="en-AU" baseline="0" dirty="0" smtClean="0"/>
                    </a:p>
                    <a:p>
                      <a:pPr>
                        <a:buFont typeface="Arial" pitchFamily="34" charset="0"/>
                        <a:buChar char="•"/>
                      </a:pPr>
                      <a:r>
                        <a:rPr lang="en-AU" baseline="0" dirty="0" smtClean="0"/>
                        <a:t> Plant Life (Red Gum Forest), Birds, Fish and other animals to be able to use the river to drink and live.  </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AU" sz="1600" dirty="0" smtClean="0"/>
                        <a:t> Stop “Podding” –</a:t>
                      </a:r>
                      <a:r>
                        <a:rPr lang="en-AU" sz="1600" baseline="0" dirty="0" smtClean="0"/>
                        <a:t> this means </a:t>
                      </a:r>
                      <a:r>
                        <a:rPr lang="en-AU" sz="1600" dirty="0" smtClean="0"/>
                        <a:t>the trampling of vegetation to mud under cattle's feet.  Also, grazing by cattle has also put</a:t>
                      </a:r>
                      <a:r>
                        <a:rPr lang="en-AU" sz="1600" baseline="0" dirty="0" smtClean="0"/>
                        <a:t> </a:t>
                      </a:r>
                      <a:r>
                        <a:rPr lang="en-AU" sz="1600" dirty="0" smtClean="0"/>
                        <a:t>pressure on the plants along Murray River – farmers need to control</a:t>
                      </a:r>
                      <a:r>
                        <a:rPr lang="en-AU" sz="1600" baseline="0" dirty="0" smtClean="0"/>
                        <a:t> the  cattle.</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AU" sz="1600" baseline="0" dirty="0" smtClean="0"/>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AU" sz="1600" baseline="0" dirty="0" smtClean="0"/>
                        <a:t> Pump water from the deeper parts of the river to the more shallow parts of the river.  Also build a dam to capture more water.</a:t>
                      </a:r>
                      <a:endParaRPr lang="en-AU" sz="1600" dirty="0" smtClean="0"/>
                    </a:p>
                  </a:txBody>
                  <a:tcPr/>
                </a:tc>
              </a:tr>
            </a:tbl>
          </a:graphicData>
        </a:graphic>
      </p:graphicFrame>
      <p:sp>
        <p:nvSpPr>
          <p:cNvPr id="5" name="TextBox 4"/>
          <p:cNvSpPr txBox="1"/>
          <p:nvPr/>
        </p:nvSpPr>
        <p:spPr>
          <a:xfrm>
            <a:off x="1000100" y="0"/>
            <a:ext cx="7500990" cy="523220"/>
          </a:xfrm>
          <a:prstGeom prst="rect">
            <a:avLst/>
          </a:prstGeom>
          <a:noFill/>
        </p:spPr>
        <p:txBody>
          <a:bodyPr wrap="square" rtlCol="0">
            <a:spAutoFit/>
          </a:bodyPr>
          <a:lstStyle/>
          <a:p>
            <a:r>
              <a:rPr lang="en-AU" sz="2800" b="1" dirty="0" smtClean="0"/>
              <a:t>        River Maintenance Management Plan</a:t>
            </a:r>
            <a:endParaRPr lang="en-AU" sz="2800" b="1" dirty="0"/>
          </a:p>
        </p:txBody>
      </p:sp>
      <p:pic>
        <p:nvPicPr>
          <p:cNvPr id="1026" name="Picture 2" descr="Steamer Plain at Barmah Forest on the Murray, December 2005. and (right) the formerly lush plain today, ravaged by drought and cattle."/>
          <p:cNvPicPr>
            <a:picLocks noChangeAspect="1" noChangeArrowheads="1"/>
          </p:cNvPicPr>
          <p:nvPr/>
        </p:nvPicPr>
        <p:blipFill>
          <a:blip r:embed="rId2"/>
          <a:srcRect/>
          <a:stretch>
            <a:fillRect/>
          </a:stretch>
        </p:blipFill>
        <p:spPr bwMode="auto">
          <a:xfrm>
            <a:off x="2428860" y="4643446"/>
            <a:ext cx="4476750" cy="1905001"/>
          </a:xfrm>
          <a:prstGeom prst="rect">
            <a:avLst/>
          </a:prstGeom>
          <a:noFill/>
        </p:spPr>
      </p:pic>
      <p:sp>
        <p:nvSpPr>
          <p:cNvPr id="6" name="TextBox 5"/>
          <p:cNvSpPr txBox="1"/>
          <p:nvPr/>
        </p:nvSpPr>
        <p:spPr>
          <a:xfrm>
            <a:off x="2714612" y="6500833"/>
            <a:ext cx="4214842" cy="369332"/>
          </a:xfrm>
          <a:prstGeom prst="rect">
            <a:avLst/>
          </a:prstGeom>
          <a:noFill/>
        </p:spPr>
        <p:txBody>
          <a:bodyPr wrap="square" rtlCol="0">
            <a:spAutoFit/>
          </a:bodyPr>
          <a:lstStyle/>
          <a:p>
            <a:r>
              <a:rPr lang="en-AU" b="1" dirty="0" smtClean="0"/>
              <a:t>Before drought                        Now</a:t>
            </a:r>
            <a:endParaRPr lang="en-AU"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42844" y="1071546"/>
          <a:ext cx="8858313" cy="3470742"/>
        </p:xfrm>
        <a:graphic>
          <a:graphicData uri="http://schemas.openxmlformats.org/drawingml/2006/table">
            <a:tbl>
              <a:tblPr firstRow="1" bandRow="1">
                <a:tableStyleId>{5C22544A-7EE6-4342-B048-85BDC9FD1C3A}</a:tableStyleId>
              </a:tblPr>
              <a:tblGrid>
                <a:gridCol w="2952771"/>
                <a:gridCol w="2952771"/>
                <a:gridCol w="2952771"/>
              </a:tblGrid>
              <a:tr h="384048">
                <a:tc>
                  <a:txBody>
                    <a:bodyPr/>
                    <a:lstStyle/>
                    <a:p>
                      <a:r>
                        <a:rPr lang="en-AU" dirty="0" smtClean="0"/>
                        <a:t>Current Situation</a:t>
                      </a:r>
                      <a:endParaRPr lang="en-AU" dirty="0"/>
                    </a:p>
                  </a:txBody>
                  <a:tcPr/>
                </a:tc>
                <a:tc>
                  <a:txBody>
                    <a:bodyPr/>
                    <a:lstStyle/>
                    <a:p>
                      <a:r>
                        <a:rPr lang="en-AU" dirty="0" smtClean="0"/>
                        <a:t>Desired Outcome</a:t>
                      </a:r>
                      <a:endParaRPr lang="en-AU" dirty="0"/>
                    </a:p>
                  </a:txBody>
                  <a:tcPr/>
                </a:tc>
                <a:tc>
                  <a:txBody>
                    <a:bodyPr/>
                    <a:lstStyle/>
                    <a:p>
                      <a:r>
                        <a:rPr lang="en-AU" dirty="0" smtClean="0"/>
                        <a:t>Proposed Action</a:t>
                      </a:r>
                      <a:r>
                        <a:rPr lang="en-AU" baseline="0" dirty="0" smtClean="0"/>
                        <a:t> and Guidelines</a:t>
                      </a:r>
                      <a:endParaRPr lang="en-AU" dirty="0"/>
                    </a:p>
                  </a:txBody>
                  <a:tcPr/>
                </a:tc>
              </a:tr>
              <a:tr h="2830662">
                <a:tc>
                  <a:txBody>
                    <a:bodyPr/>
                    <a:lstStyle/>
                    <a:p>
                      <a:r>
                        <a:rPr lang="en-AU" b="1" dirty="0" smtClean="0"/>
                        <a:t>River Crossing and Transport along Murray River</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AU" dirty="0" smtClean="0"/>
                        <a:t>At</a:t>
                      </a:r>
                      <a:r>
                        <a:rPr lang="en-AU" baseline="0" dirty="0" smtClean="0"/>
                        <a:t> present it is not</a:t>
                      </a:r>
                      <a:r>
                        <a:rPr lang="en-AU" dirty="0" smtClean="0"/>
                        <a:t> possible to</a:t>
                      </a:r>
                      <a:r>
                        <a:rPr lang="en-AU" baseline="0" dirty="0" smtClean="0"/>
                        <a:t> transport goods</a:t>
                      </a:r>
                      <a:r>
                        <a:rPr lang="en-AU" dirty="0" smtClean="0"/>
                        <a:t> along the Murray River as</a:t>
                      </a:r>
                      <a:r>
                        <a:rPr lang="en-AU" baseline="0" dirty="0" smtClean="0"/>
                        <a:t> many </a:t>
                      </a:r>
                      <a:r>
                        <a:rPr lang="en-AU" dirty="0" smtClean="0"/>
                        <a:t>of the ports cannot be reached because of the low water levels, mud</a:t>
                      </a:r>
                      <a:r>
                        <a:rPr lang="en-AU" baseline="0" dirty="0" smtClean="0"/>
                        <a:t> and fallen trees.</a:t>
                      </a:r>
                      <a:endParaRPr lang="en-AU" dirty="0" smtClean="0"/>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AU" b="1" dirty="0"/>
                    </a:p>
                  </a:txBody>
                  <a:tcPr/>
                </a:tc>
                <a:tc>
                  <a:txBody>
                    <a:bodyPr/>
                    <a:lstStyle/>
                    <a:p>
                      <a:pPr>
                        <a:buFont typeface="Arial" pitchFamily="34" charset="0"/>
                        <a:buChar char="•"/>
                      </a:pPr>
                      <a:r>
                        <a:rPr lang="en-AU" dirty="0" smtClean="0"/>
                        <a:t> To be able to use the Murray River for transport</a:t>
                      </a:r>
                    </a:p>
                    <a:p>
                      <a:pPr>
                        <a:buFont typeface="Arial" pitchFamily="34" charset="0"/>
                        <a:buNone/>
                      </a:pPr>
                      <a:r>
                        <a:rPr lang="en-AU" dirty="0" smtClean="0"/>
                        <a:t> </a:t>
                      </a:r>
                    </a:p>
                    <a:p>
                      <a:pPr>
                        <a:buFont typeface="Arial" pitchFamily="34" charset="0"/>
                        <a:buChar char="•"/>
                      </a:pPr>
                      <a:r>
                        <a:rPr lang="en-AU" dirty="0" smtClean="0"/>
                        <a:t>To be able to cross the river safely by bridge or ferry</a:t>
                      </a:r>
                      <a:r>
                        <a:rPr lang="en-AU" baseline="0" dirty="0" smtClean="0"/>
                        <a:t> or boat</a:t>
                      </a:r>
                      <a:endParaRPr lang="en-AU" dirty="0"/>
                    </a:p>
                  </a:txBody>
                  <a:tcPr/>
                </a:tc>
                <a:tc>
                  <a:txBody>
                    <a:bodyPr/>
                    <a:lstStyle/>
                    <a:p>
                      <a:pPr>
                        <a:buFont typeface="Arial" pitchFamily="34" charset="0"/>
                        <a:buChar char="•"/>
                      </a:pPr>
                      <a:r>
                        <a:rPr lang="en-AU" sz="1600" baseline="0" dirty="0" smtClean="0"/>
                        <a:t>Now, transport on the river is mainly for activities such as waterskiing, private boats, houseboats and paddle steamers.</a:t>
                      </a:r>
                    </a:p>
                    <a:p>
                      <a:pPr>
                        <a:buFont typeface="Arial" pitchFamily="34" charset="0"/>
                        <a:buNone/>
                      </a:pPr>
                      <a:endParaRPr lang="en-AU" sz="1600" baseline="0" dirty="0" smtClean="0"/>
                    </a:p>
                    <a:p>
                      <a:pPr>
                        <a:buFont typeface="Arial" pitchFamily="34" charset="0"/>
                        <a:buChar char="•"/>
                      </a:pPr>
                      <a:r>
                        <a:rPr lang="en-AU" sz="1600" baseline="0" dirty="0" smtClean="0"/>
                        <a:t>Upgrade and extend boat ramps</a:t>
                      </a:r>
                    </a:p>
                    <a:p>
                      <a:pPr>
                        <a:buFont typeface="Arial" pitchFamily="34" charset="0"/>
                        <a:buNone/>
                      </a:pPr>
                      <a:endParaRPr lang="en-AU" sz="1600" baseline="0" dirty="0" smtClean="0"/>
                    </a:p>
                    <a:p>
                      <a:pPr>
                        <a:buFont typeface="Arial" pitchFamily="34" charset="0"/>
                        <a:buChar char="•"/>
                      </a:pPr>
                      <a:r>
                        <a:rPr lang="en-AU" sz="1600" baseline="0" dirty="0" smtClean="0"/>
                        <a:t>Pump water from the deeper parts of the river to the shallow parts of the river</a:t>
                      </a:r>
                      <a:endParaRPr lang="en-AU" sz="1600" dirty="0"/>
                    </a:p>
                  </a:txBody>
                  <a:tcPr/>
                </a:tc>
              </a:tr>
            </a:tbl>
          </a:graphicData>
        </a:graphic>
      </p:graphicFrame>
      <p:sp>
        <p:nvSpPr>
          <p:cNvPr id="5" name="TextBox 4"/>
          <p:cNvSpPr txBox="1"/>
          <p:nvPr/>
        </p:nvSpPr>
        <p:spPr>
          <a:xfrm>
            <a:off x="1000100" y="214290"/>
            <a:ext cx="7500990" cy="646331"/>
          </a:xfrm>
          <a:prstGeom prst="rect">
            <a:avLst/>
          </a:prstGeom>
          <a:noFill/>
        </p:spPr>
        <p:txBody>
          <a:bodyPr wrap="square" rtlCol="0">
            <a:spAutoFit/>
          </a:bodyPr>
          <a:lstStyle/>
          <a:p>
            <a:r>
              <a:rPr lang="en-AU" sz="3600" b="1" dirty="0" smtClean="0"/>
              <a:t>River Maintenance Management Plan</a:t>
            </a:r>
            <a:endParaRPr lang="en-AU" sz="3600" b="1" dirty="0"/>
          </a:p>
        </p:txBody>
      </p:sp>
      <p:pic>
        <p:nvPicPr>
          <p:cNvPr id="23560" name="Picture 8" descr="A dry backwater of the Murray River"/>
          <p:cNvPicPr>
            <a:picLocks noChangeAspect="1" noChangeArrowheads="1"/>
          </p:cNvPicPr>
          <p:nvPr/>
        </p:nvPicPr>
        <p:blipFill>
          <a:blip r:embed="rId2"/>
          <a:srcRect/>
          <a:stretch>
            <a:fillRect/>
          </a:stretch>
        </p:blipFill>
        <p:spPr bwMode="auto">
          <a:xfrm>
            <a:off x="214282" y="4643446"/>
            <a:ext cx="2928958" cy="2071679"/>
          </a:xfrm>
          <a:prstGeom prst="rect">
            <a:avLst/>
          </a:prstGeom>
          <a:noFill/>
        </p:spPr>
      </p:pic>
      <p:pic>
        <p:nvPicPr>
          <p:cNvPr id="23564" name="Picture 12" descr="http://www.downtheroad.org/Australia/imagesb/DSC06104_small.JPG">
            <a:hlinkClick r:id="rId3"/>
          </p:cNvPr>
          <p:cNvPicPr>
            <a:picLocks noChangeAspect="1" noChangeArrowheads="1"/>
          </p:cNvPicPr>
          <p:nvPr/>
        </p:nvPicPr>
        <p:blipFill>
          <a:blip r:embed="rId4"/>
          <a:srcRect/>
          <a:stretch>
            <a:fillRect/>
          </a:stretch>
        </p:blipFill>
        <p:spPr bwMode="auto">
          <a:xfrm>
            <a:off x="3214678" y="4643446"/>
            <a:ext cx="2857519" cy="2071702"/>
          </a:xfrm>
          <a:prstGeom prst="rect">
            <a:avLst/>
          </a:prstGeom>
          <a:noFill/>
        </p:spPr>
      </p:pic>
      <p:pic>
        <p:nvPicPr>
          <p:cNvPr id="23566" name="Picture 14" descr="http://web.mydns.net.nz/southaustralia.co.nz/images/uploads/0001958.jpg"/>
          <p:cNvPicPr>
            <a:picLocks noChangeAspect="1" noChangeArrowheads="1"/>
          </p:cNvPicPr>
          <p:nvPr/>
        </p:nvPicPr>
        <p:blipFill>
          <a:blip r:embed="rId5"/>
          <a:srcRect/>
          <a:stretch>
            <a:fillRect/>
          </a:stretch>
        </p:blipFill>
        <p:spPr bwMode="auto">
          <a:xfrm>
            <a:off x="6143636" y="4643446"/>
            <a:ext cx="2857520" cy="207644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http://upload.wikimedia.org/wikipedia/commons/thumb/8/86/Murray_river_(Australia)_map-fr.svg/730px-Murray_river_(Australia)_map-fr.svg.png"/>
          <p:cNvPicPr>
            <a:picLocks noChangeAspect="1" noChangeArrowheads="1"/>
          </p:cNvPicPr>
          <p:nvPr/>
        </p:nvPicPr>
        <p:blipFill>
          <a:blip r:embed="rId2"/>
          <a:srcRect/>
          <a:stretch>
            <a:fillRect/>
          </a:stretch>
        </p:blipFill>
        <p:spPr bwMode="auto">
          <a:xfrm>
            <a:off x="500034" y="857232"/>
            <a:ext cx="8358246" cy="5419725"/>
          </a:xfrm>
          <a:prstGeom prst="rect">
            <a:avLst/>
          </a:prstGeom>
          <a:noFill/>
        </p:spPr>
      </p:pic>
      <p:sp>
        <p:nvSpPr>
          <p:cNvPr id="5" name="TextBox 4"/>
          <p:cNvSpPr txBox="1"/>
          <p:nvPr/>
        </p:nvSpPr>
        <p:spPr>
          <a:xfrm>
            <a:off x="3500430" y="214290"/>
            <a:ext cx="3071834" cy="461665"/>
          </a:xfrm>
          <a:prstGeom prst="rect">
            <a:avLst/>
          </a:prstGeom>
          <a:noFill/>
        </p:spPr>
        <p:txBody>
          <a:bodyPr wrap="square" rtlCol="0">
            <a:spAutoFit/>
          </a:bodyPr>
          <a:lstStyle/>
          <a:p>
            <a:r>
              <a:rPr lang="en-AU" sz="2400" b="1" dirty="0" smtClean="0"/>
              <a:t>Map Of Murray River</a:t>
            </a:r>
            <a:endParaRPr lang="en-AU" sz="24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TotalTime>
  <Words>495</Words>
  <Application>Microsoft Office PowerPoint</Application>
  <PresentationFormat>On-screen Show (4:3)</PresentationFormat>
  <Paragraphs>57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River Research  SUSTAINABILITY MURRAY RIVER</vt:lpstr>
      <vt:lpstr>Slide 2</vt:lpstr>
      <vt:lpstr>Slide 3</vt:lpstr>
      <vt:lpstr>Slide 4</vt:lpstr>
      <vt:lpstr>Slide 5</vt:lpstr>
      <vt:lpstr>Slide 6</vt:lpstr>
      <vt:lpstr>Slide 7</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Mikaela</dc:creator>
  <cp:lastModifiedBy>Mikaela</cp:lastModifiedBy>
  <cp:revision>18</cp:revision>
  <dcterms:created xsi:type="dcterms:W3CDTF">2009-04-01T11:51:36Z</dcterms:created>
  <dcterms:modified xsi:type="dcterms:W3CDTF">2009-04-09T11:46:55Z</dcterms:modified>
</cp:coreProperties>
</file>